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6" r:id="rId3"/>
    <p:sldId id="443" r:id="rId4"/>
    <p:sldId id="444" r:id="rId5"/>
    <p:sldId id="442" r:id="rId6"/>
    <p:sldId id="445" r:id="rId7"/>
    <p:sldId id="440" r:id="rId8"/>
    <p:sldId id="411" r:id="rId9"/>
    <p:sldId id="412" r:id="rId10"/>
    <p:sldId id="417" r:id="rId11"/>
    <p:sldId id="413" r:id="rId12"/>
    <p:sldId id="419" r:id="rId13"/>
    <p:sldId id="420" r:id="rId14"/>
    <p:sldId id="430" r:id="rId15"/>
    <p:sldId id="431" r:id="rId16"/>
    <p:sldId id="432" r:id="rId17"/>
    <p:sldId id="414" r:id="rId18"/>
    <p:sldId id="421" r:id="rId19"/>
    <p:sldId id="422" r:id="rId20"/>
    <p:sldId id="433" r:id="rId21"/>
    <p:sldId id="415" r:id="rId22"/>
    <p:sldId id="423" r:id="rId23"/>
    <p:sldId id="41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DFBF"/>
    <a:srgbClr val="ECEDE0"/>
    <a:srgbClr val="3E465A"/>
    <a:srgbClr val="314E78"/>
    <a:srgbClr val="303B67"/>
    <a:srgbClr val="FFFFFF"/>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1"/>
        <p:guide pos="381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3.xml"/><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7.xml"/><Relationship Id="rId2" Type="http://schemas.openxmlformats.org/officeDocument/2006/relationships/image" Target="../media/image1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8.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0.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3.xml"/><Relationship Id="rId2" Type="http://schemas.openxmlformats.org/officeDocument/2006/relationships/image" Target="../media/image20.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1.xml"/><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a:off x="4083050" y="4295775"/>
            <a:ext cx="4024630" cy="342900"/>
          </a:xfrm>
          <a:prstGeom prst="roundRect">
            <a:avLst>
              <a:gd name="adj" fmla="val 46934"/>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2300" y="358648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536190"/>
            <a:ext cx="8168005" cy="1198880"/>
          </a:xfrm>
          <a:prstGeom prst="rect">
            <a:avLst/>
          </a:prstGeom>
          <a:noFill/>
        </p:spPr>
        <p:txBody>
          <a:bodyPr wrap="square" rtlCol="0">
            <a:spAutoFit/>
          </a:bodyPr>
          <a:p>
            <a:pPr algn="ctr"/>
            <a:r>
              <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rPr>
              <a:t>生产实习</a:t>
            </a:r>
            <a:r>
              <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rPr>
              <a:t>答辩</a:t>
            </a:r>
            <a:endPar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endParaRPr>
          </a:p>
        </p:txBody>
      </p:sp>
      <p:sp>
        <p:nvSpPr>
          <p:cNvPr id="33" name="文本框 32"/>
          <p:cNvSpPr txBox="1"/>
          <p:nvPr/>
        </p:nvSpPr>
        <p:spPr>
          <a:xfrm>
            <a:off x="5048250" y="4301490"/>
            <a:ext cx="1960245" cy="337185"/>
          </a:xfrm>
          <a:prstGeom prst="rect">
            <a:avLst/>
          </a:prstGeom>
          <a:noFill/>
        </p:spPr>
        <p:txBody>
          <a:bodyPr wrap="square" rtlCol="0">
            <a:spAutoFit/>
          </a:bodyPr>
          <a:p>
            <a:pPr algn="ctr"/>
            <a:r>
              <a:rPr lang="en-US" altLang="zh-CN" sz="1600" dirty="0">
                <a:solidFill>
                  <a:schemeClr val="tx1">
                    <a:lumMod val="95000"/>
                    <a:lumOff val="5000"/>
                  </a:schemeClr>
                </a:solidFill>
                <a:effectLst/>
                <a:latin typeface="思源黑体 CN Light" panose="020B0300000000000000" charset="-122"/>
                <a:ea typeface="思源黑体 CN Light" panose="020B0300000000000000" charset="-122"/>
              </a:rPr>
              <a:t>CS1806 </a:t>
            </a:r>
            <a:r>
              <a:rPr lang="zh-CN" altLang="en-US" sz="1600" dirty="0">
                <a:solidFill>
                  <a:schemeClr val="tx1">
                    <a:lumMod val="95000"/>
                    <a:lumOff val="5000"/>
                  </a:schemeClr>
                </a:solidFill>
                <a:effectLst/>
                <a:latin typeface="思源黑体 CN Light" panose="020B0300000000000000" charset="-122"/>
                <a:ea typeface="思源黑体 CN Light" panose="020B0300000000000000" charset="-122"/>
              </a:rPr>
              <a:t>杨雨鑫</a:t>
            </a:r>
            <a:endParaRPr lang="zh-CN" altLang="en-US" sz="1600" dirty="0">
              <a:solidFill>
                <a:schemeClr val="tx1">
                  <a:lumMod val="95000"/>
                  <a:lumOff val="5000"/>
                </a:schemeClr>
              </a:solidFill>
              <a:effectLst/>
              <a:latin typeface="思源黑体 CN Light" panose="020B0300000000000000" charset="-122"/>
              <a:ea typeface="思源黑体 CN Light" panose="020B0300000000000000" charset="-122"/>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研究过程与方法</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研究过程与方法</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矩形 1"/>
          <p:cNvSpPr/>
          <p:nvPr/>
        </p:nvSpPr>
        <p:spPr>
          <a:xfrm>
            <a:off x="-10160" y="5486400"/>
            <a:ext cx="12202160" cy="13716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2938145" y="5338445"/>
            <a:ext cx="304800" cy="30480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9188450" y="5337810"/>
            <a:ext cx="304800" cy="30480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8951595" y="1507490"/>
            <a:ext cx="727710" cy="71945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2726690" y="1508125"/>
            <a:ext cx="727710" cy="71945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405890" y="2931795"/>
            <a:ext cx="3370580" cy="1322070"/>
          </a:xfrm>
          <a:prstGeom prst="rect">
            <a:avLst/>
          </a:prstGeom>
          <a:noFill/>
        </p:spPr>
        <p:txBody>
          <a:bodyPr wrap="square" rtlCol="0">
            <a:spAutoFit/>
          </a:bodyPr>
          <a:p>
            <a:pPr indent="0" algn="ctr" fontAlgn="auto">
              <a:lnSpc>
                <a:spcPct val="200000"/>
              </a:lnSpc>
              <a:buFont typeface="+mj-lt"/>
              <a:buNone/>
            </a:pPr>
            <a:r>
              <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数据分析</a:t>
            </a:r>
            <a:endPar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pic>
        <p:nvPicPr>
          <p:cNvPr id="42" name="图片 41" descr="icons-1337906_1280"/>
          <p:cNvPicPr>
            <a:picLocks noChangeAspect="1"/>
          </p:cNvPicPr>
          <p:nvPr/>
        </p:nvPicPr>
        <p:blipFill>
          <a:blip r:embed="rId2">
            <a:clrChange>
              <a:clrFrom>
                <a:srgbClr val="231F20">
                  <a:alpha val="100000"/>
                </a:srgbClr>
              </a:clrFrom>
              <a:clrTo>
                <a:srgbClr val="231F20">
                  <a:alpha val="100000"/>
                  <a:alpha val="0"/>
                </a:srgbClr>
              </a:clrTo>
            </a:clrChange>
          </a:blip>
          <a:srcRect r="83822" b="84361"/>
          <a:stretch>
            <a:fillRect/>
          </a:stretch>
        </p:blipFill>
        <p:spPr>
          <a:xfrm>
            <a:off x="2816860" y="1615440"/>
            <a:ext cx="546735" cy="504190"/>
          </a:xfrm>
          <a:prstGeom prst="rect">
            <a:avLst/>
          </a:prstGeom>
        </p:spPr>
      </p:pic>
      <p:pic>
        <p:nvPicPr>
          <p:cNvPr id="43" name="图片 42" descr="icons-1337906_1280"/>
          <p:cNvPicPr>
            <a:picLocks noChangeAspect="1"/>
          </p:cNvPicPr>
          <p:nvPr/>
        </p:nvPicPr>
        <p:blipFill>
          <a:blip r:embed="rId2">
            <a:clrChange>
              <a:clrFrom>
                <a:srgbClr val="231F20">
                  <a:alpha val="100000"/>
                </a:srgbClr>
              </a:clrFrom>
              <a:clrTo>
                <a:srgbClr val="231F20">
                  <a:alpha val="100000"/>
                  <a:alpha val="0"/>
                </a:srgbClr>
              </a:clrTo>
            </a:clrChange>
          </a:blip>
          <a:srcRect t="32598" r="84386" b="51330"/>
          <a:stretch>
            <a:fillRect/>
          </a:stretch>
        </p:blipFill>
        <p:spPr>
          <a:xfrm>
            <a:off x="9051290" y="1600835"/>
            <a:ext cx="527685" cy="518160"/>
          </a:xfrm>
          <a:prstGeom prst="rect">
            <a:avLst/>
          </a:prstGeom>
        </p:spPr>
      </p:pic>
      <p:cxnSp>
        <p:nvCxnSpPr>
          <p:cNvPr id="45" name="直接连接符 44"/>
          <p:cNvCxnSpPr/>
          <p:nvPr/>
        </p:nvCxnSpPr>
        <p:spPr>
          <a:xfrm rot="16200000" flipH="1">
            <a:off x="3086100" y="180213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605395" y="2931795"/>
            <a:ext cx="3370580" cy="1322070"/>
          </a:xfrm>
          <a:prstGeom prst="rect">
            <a:avLst/>
          </a:prstGeom>
          <a:noFill/>
        </p:spPr>
        <p:txBody>
          <a:bodyPr wrap="square" rtlCol="0">
            <a:spAutoFit/>
          </a:bodyPr>
          <a:p>
            <a:pPr indent="0" algn="ctr" fontAlgn="auto">
              <a:lnSpc>
                <a:spcPct val="200000"/>
              </a:lnSpc>
              <a:buFont typeface="+mj-lt"/>
              <a:buNone/>
            </a:pPr>
            <a:r>
              <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模型介绍</a:t>
            </a:r>
            <a:endPar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47" name="直接连接符 46"/>
          <p:cNvCxnSpPr/>
          <p:nvPr/>
        </p:nvCxnSpPr>
        <p:spPr>
          <a:xfrm rot="16200000" flipH="1">
            <a:off x="9285605" y="180213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数据分析</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889635"/>
            <a:ext cx="2303780" cy="5723890"/>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244600"/>
            <a:ext cx="230695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309563" y="2013585"/>
            <a:ext cx="2740660" cy="398780"/>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少数磁盘定义</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412365"/>
            <a:ext cx="2213610" cy="4292600"/>
          </a:xfrm>
          <a:prstGeom prst="rect">
            <a:avLst/>
          </a:prstGeom>
          <a:noFill/>
        </p:spPr>
        <p:txBody>
          <a:bodyPr wrap="square" rtlCol="0">
            <a:spAutoFit/>
          </a:bodyPr>
          <a:p>
            <a:pPr indent="0" algn="ctr"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为了量化定义少数磁盘，我们首先使用传统的机器学习方法对拥有大量数据集的磁盘数据进行了训练，通过对训练集和测试集的损失函数值做出</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loss</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曲线，发现在小于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1500</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时，</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test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和</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train</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的</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loss</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差距比较大，属于过拟合，大于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1500</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时，差距变小并稳定</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8" name="图片 7"/>
          <p:cNvPicPr>
            <a:picLocks noChangeAspect="1"/>
          </p:cNvPicPr>
          <p:nvPr/>
        </p:nvPicPr>
        <p:blipFill>
          <a:blip r:embed="rId2"/>
          <a:stretch>
            <a:fillRect/>
          </a:stretch>
        </p:blipFill>
        <p:spPr>
          <a:xfrm>
            <a:off x="2992120" y="121920"/>
            <a:ext cx="6477000" cy="2194560"/>
          </a:xfrm>
          <a:prstGeom prst="rect">
            <a:avLst/>
          </a:prstGeom>
        </p:spPr>
      </p:pic>
      <p:pic>
        <p:nvPicPr>
          <p:cNvPr id="11" name="图片 10"/>
          <p:cNvPicPr>
            <a:picLocks noChangeAspect="1"/>
          </p:cNvPicPr>
          <p:nvPr/>
        </p:nvPicPr>
        <p:blipFill>
          <a:blip r:embed="rId3"/>
          <a:stretch>
            <a:fillRect/>
          </a:stretch>
        </p:blipFill>
        <p:spPr>
          <a:xfrm>
            <a:off x="2992120" y="2412365"/>
            <a:ext cx="6316980" cy="2125980"/>
          </a:xfrm>
          <a:prstGeom prst="rect">
            <a:avLst/>
          </a:prstGeom>
        </p:spPr>
      </p:pic>
      <p:sp>
        <p:nvSpPr>
          <p:cNvPr id="13" name="文本框 12"/>
          <p:cNvSpPr txBox="1"/>
          <p:nvPr/>
        </p:nvSpPr>
        <p:spPr>
          <a:xfrm>
            <a:off x="7370445" y="5791835"/>
            <a:ext cx="4125595" cy="645160"/>
          </a:xfrm>
          <a:prstGeom prst="rect">
            <a:avLst/>
          </a:prstGeom>
          <a:noFill/>
        </p:spPr>
        <p:txBody>
          <a:bodyPr wrap="square" rtlCol="0">
            <a:spAutoFit/>
          </a:bodyPr>
          <a:p>
            <a:r>
              <a:rPr lang="zh-CN" altLang="en-US"/>
              <a:t>此外，对于少量磁盘的训练结果评价</a:t>
            </a:r>
            <a:r>
              <a:rPr lang="en-US" altLang="zh-CN"/>
              <a:t>FAR</a:t>
            </a:r>
            <a:r>
              <a:rPr lang="zh-CN" altLang="en-US"/>
              <a:t>和</a:t>
            </a:r>
            <a:r>
              <a:rPr lang="en-US" altLang="zh-CN"/>
              <a:t>FDR</a:t>
            </a:r>
            <a:r>
              <a:rPr lang="zh-CN" altLang="en-US"/>
              <a:t>参数</a:t>
            </a:r>
            <a:r>
              <a:rPr lang="zh-CN" altLang="en-US"/>
              <a:t>的表现也并不好</a:t>
            </a:r>
            <a:endParaRPr lang="zh-CN" altLang="en-US"/>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数据分析</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889635"/>
            <a:ext cx="3064510" cy="5723890"/>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24460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12788" y="1629410"/>
            <a:ext cx="2740660" cy="398780"/>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数据分布探究</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412365"/>
            <a:ext cx="3020060" cy="4292600"/>
          </a:xfrm>
          <a:prstGeom prst="rect">
            <a:avLst/>
          </a:prstGeom>
          <a:noFill/>
        </p:spPr>
        <p:txBody>
          <a:bodyPr wrap="square" rtlCol="0">
            <a:spAutoFit/>
          </a:bodyPr>
          <a:p>
            <a:pPr indent="0" algn="ctr"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为了进一步了解数据集，文中针对四家生产商的两种型号的磁盘进行了数据可视化。随机选取了两种</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参数作为</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x,y</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轴，在图中我们可以发现对于相同的生产商，不同类型的磁盘的故障磁盘和正常磁盘分布基本上相似。此外针对相同的特征做出概率统计量（高斯核密度估计），发现虽然分布不同，但是曲线形状是相似的。因此能使用传统的机器学习算法。（分布不同）</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2" name="图片 1"/>
          <p:cNvPicPr>
            <a:picLocks noChangeAspect="1"/>
          </p:cNvPicPr>
          <p:nvPr/>
        </p:nvPicPr>
        <p:blipFill>
          <a:blip r:embed="rId2"/>
          <a:stretch>
            <a:fillRect/>
          </a:stretch>
        </p:blipFill>
        <p:spPr>
          <a:xfrm>
            <a:off x="3592830" y="889635"/>
            <a:ext cx="6254750" cy="2827655"/>
          </a:xfrm>
          <a:prstGeom prst="rect">
            <a:avLst/>
          </a:prstGeom>
        </p:spPr>
      </p:pic>
      <p:pic>
        <p:nvPicPr>
          <p:cNvPr id="3" name="图片 2"/>
          <p:cNvPicPr>
            <a:picLocks noChangeAspect="1"/>
          </p:cNvPicPr>
          <p:nvPr/>
        </p:nvPicPr>
        <p:blipFill>
          <a:blip r:embed="rId3"/>
          <a:stretch>
            <a:fillRect/>
          </a:stretch>
        </p:blipFill>
        <p:spPr>
          <a:xfrm>
            <a:off x="3757295" y="3717290"/>
            <a:ext cx="6328410" cy="2875915"/>
          </a:xfrm>
          <a:prstGeom prst="rect">
            <a:avLst/>
          </a:prstGeom>
        </p:spPr>
      </p:pic>
      <p:pic>
        <p:nvPicPr>
          <p:cNvPr id="4" name="图片 3"/>
          <p:cNvPicPr>
            <a:picLocks noChangeAspect="1"/>
          </p:cNvPicPr>
          <p:nvPr/>
        </p:nvPicPr>
        <p:blipFill>
          <a:blip r:embed="rId4"/>
          <a:stretch>
            <a:fillRect/>
          </a:stretch>
        </p:blipFill>
        <p:spPr>
          <a:xfrm>
            <a:off x="5819140" y="340995"/>
            <a:ext cx="5821680" cy="2520315"/>
          </a:xfrm>
          <a:prstGeom prst="rect">
            <a:avLst/>
          </a:prstGeom>
        </p:spPr>
      </p:pic>
      <p:pic>
        <p:nvPicPr>
          <p:cNvPr id="5" name="图片 4"/>
          <p:cNvPicPr>
            <a:picLocks noChangeAspect="1"/>
          </p:cNvPicPr>
          <p:nvPr/>
        </p:nvPicPr>
        <p:blipFill>
          <a:blip r:embed="rId5"/>
          <a:stretch>
            <a:fillRect/>
          </a:stretch>
        </p:blipFill>
        <p:spPr>
          <a:xfrm>
            <a:off x="5815330" y="2861310"/>
            <a:ext cx="5848350" cy="237109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模型介绍</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626110"/>
            <a:ext cx="3064510" cy="5987415"/>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07188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12788" y="1456690"/>
            <a:ext cx="2740660" cy="398780"/>
          </a:xfrm>
          <a:prstGeom prst="rect">
            <a:avLst/>
          </a:prstGeom>
          <a:noFill/>
          <a:ln>
            <a:noFill/>
          </a:ln>
        </p:spPr>
        <p:txBody>
          <a:bodyPr wrap="square" rtlCol="0">
            <a:spAutoFit/>
          </a:bodyPr>
          <a:p>
            <a:pPr algn="ctr"/>
            <a:r>
              <a:rPr lang="en-US" altLang="zh-CN" sz="2000" dirty="0">
                <a:solidFill>
                  <a:srgbClr val="3E465A"/>
                </a:solidFill>
                <a:latin typeface="思源黑体 CN ExtraLight" panose="020B0200000000000000" charset="-122"/>
                <a:ea typeface="思源黑体 CN ExtraLight" panose="020B0200000000000000" charset="-122"/>
              </a:rPr>
              <a:t>TLDFP</a:t>
            </a:r>
            <a:r>
              <a:rPr lang="zh-CN" altLang="en-US" sz="2000" dirty="0">
                <a:solidFill>
                  <a:srgbClr val="3E465A"/>
                </a:solidFill>
                <a:latin typeface="思源黑体 CN ExtraLight" panose="020B0200000000000000" charset="-122"/>
                <a:ea typeface="思源黑体 CN ExtraLight" panose="020B0200000000000000" charset="-122"/>
              </a:rPr>
              <a:t>算法</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093595"/>
            <a:ext cx="3020060" cy="4615815"/>
          </a:xfrm>
          <a:prstGeom prst="rect">
            <a:avLst/>
          </a:prstGeom>
          <a:noFill/>
        </p:spPr>
        <p:txBody>
          <a:bodyPr wrap="square" rtlCol="0">
            <a:spAutoFit/>
          </a:bodyPr>
          <a:p>
            <a:pPr indent="0" algn="ctr" fontAlgn="auto">
              <a:lnSpc>
                <a:spcPct val="150000"/>
              </a:lnSpc>
              <a:buFont typeface="+mj-lt"/>
              <a:buNone/>
            </a:pP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算法：把多数磁盘的训练实例和少数磁盘的部分实例组合成新的源域（每个样例的初始权重相同），通过一个分类器的分类结果，发生错误预测的样例如果是少数磁盘样例会增加其权重，如果是多数磁盘样例会减少其权重。得到的新的训练集会被新的分类器进行训练，最后达到一定的迭代次数后停止，所有的分类器都会根据误差率计算出一个权值，最后由线性合并成一个强分类器。</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8" name="图片 7"/>
          <p:cNvPicPr>
            <a:picLocks noChangeAspect="1"/>
          </p:cNvPicPr>
          <p:nvPr/>
        </p:nvPicPr>
        <p:blipFill>
          <a:blip r:embed="rId2"/>
          <a:stretch>
            <a:fillRect/>
          </a:stretch>
        </p:blipFill>
        <p:spPr>
          <a:xfrm>
            <a:off x="3757930" y="469900"/>
            <a:ext cx="8434070" cy="3705225"/>
          </a:xfrm>
          <a:prstGeom prst="rect">
            <a:avLst/>
          </a:prstGeom>
        </p:spPr>
      </p:pic>
      <p:pic>
        <p:nvPicPr>
          <p:cNvPr id="6" name="图片 5" descr="未命名文件"/>
          <p:cNvPicPr>
            <a:picLocks noChangeAspect="1"/>
          </p:cNvPicPr>
          <p:nvPr/>
        </p:nvPicPr>
        <p:blipFill>
          <a:blip r:embed="rId3"/>
          <a:stretch>
            <a:fillRect/>
          </a:stretch>
        </p:blipFill>
        <p:spPr>
          <a:xfrm>
            <a:off x="4531995" y="1184275"/>
            <a:ext cx="7538085" cy="513397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模型介绍</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626110"/>
            <a:ext cx="3064510" cy="5987415"/>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07188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73405" y="1456690"/>
            <a:ext cx="3089275" cy="706755"/>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什么时候使用</a:t>
            </a:r>
            <a:r>
              <a:rPr lang="en-US" altLang="zh-CN" sz="2000" dirty="0">
                <a:solidFill>
                  <a:srgbClr val="3E465A"/>
                </a:solidFill>
                <a:latin typeface="思源黑体 CN ExtraLight" panose="020B0200000000000000" charset="-122"/>
                <a:ea typeface="思源黑体 CN ExtraLight" panose="020B0200000000000000" charset="-122"/>
              </a:rPr>
              <a:t>TrAdaBoost</a:t>
            </a:r>
            <a:endParaRPr lang="en-US" altLang="zh-CN" sz="2000" dirty="0">
              <a:solidFill>
                <a:srgbClr val="3E465A"/>
              </a:solidFill>
              <a:latin typeface="思源黑体 CN ExtraLight" panose="020B0200000000000000" charset="-122"/>
              <a:ea typeface="思源黑体 CN ExtraLight" panose="020B0200000000000000" charset="-122"/>
            </a:endParaRPr>
          </a:p>
          <a:p>
            <a:pPr algn="ctr"/>
            <a:r>
              <a:rPr lang="en-US" altLang="zh-CN" sz="2000" dirty="0">
                <a:solidFill>
                  <a:srgbClr val="3E465A"/>
                </a:solidFill>
                <a:latin typeface="思源黑体 CN ExtraLight" panose="020B0200000000000000" charset="-122"/>
                <a:ea typeface="思源黑体 CN ExtraLight" panose="020B0200000000000000" charset="-122"/>
              </a:rPr>
              <a:t>IMDA</a:t>
            </a:r>
            <a:r>
              <a:rPr lang="zh-CN" altLang="en-US" sz="2000" dirty="0">
                <a:solidFill>
                  <a:srgbClr val="3E465A"/>
                </a:solidFill>
                <a:latin typeface="思源黑体 CN ExtraLight" panose="020B0200000000000000" charset="-122"/>
                <a:ea typeface="思源黑体 CN ExtraLight" panose="020B0200000000000000" charset="-122"/>
              </a:rPr>
              <a:t>算法是什么</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50545" y="2239645"/>
            <a:ext cx="3020060" cy="3646170"/>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基于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KLD</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算法进行源域和目标域的分布差异分析，</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KLD</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值越小，分布差异越小，使</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的效果更好，这一点在之后的模型评价中有具体的说明</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a:p>
            <a:pPr indent="0" algn="l"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由于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只是提供了单纯的各项参数，并没有很好的区分出磁盘的好坏，因此作者在这里规定，如果磁盘有任何一项参数不合格，则该磁盘直接被判定为坏磁盘。</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2" name="图片 1"/>
          <p:cNvPicPr>
            <a:picLocks noChangeAspect="1"/>
          </p:cNvPicPr>
          <p:nvPr/>
        </p:nvPicPr>
        <p:blipFill>
          <a:blip r:embed="rId2"/>
          <a:stretch>
            <a:fillRect/>
          </a:stretch>
        </p:blipFill>
        <p:spPr>
          <a:xfrm>
            <a:off x="4888865" y="3506470"/>
            <a:ext cx="5958205" cy="147256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研究所得结论</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4" name="文本框 3"/>
          <p:cNvSpPr txBox="1"/>
          <p:nvPr/>
        </p:nvSpPr>
        <p:spPr>
          <a:xfrm>
            <a:off x="7197090" y="1539240"/>
            <a:ext cx="4151630" cy="1060450"/>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数据选择：由于有一些</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属性变化不明显，使用主成分分析找出重要的几个属性，并进行归一化处理，有的还是使用的原始值。</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5" name="矩形 4"/>
          <p:cNvSpPr/>
          <p:nvPr/>
        </p:nvSpPr>
        <p:spPr>
          <a:xfrm>
            <a:off x="6035040" y="1653540"/>
            <a:ext cx="508000" cy="5080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6044565" y="1708150"/>
            <a:ext cx="488950" cy="398780"/>
          </a:xfrm>
          <a:prstGeom prst="rect">
            <a:avLst/>
          </a:prstGeom>
          <a:noFill/>
          <a:ln>
            <a:noFill/>
          </a:ln>
        </p:spPr>
        <p:txBody>
          <a:bodyPr wrap="square" rtlCol="0">
            <a:spAutoFit/>
          </a:bodyPr>
          <a:p>
            <a:pPr algn="ctr"/>
            <a:r>
              <a:rPr lang="en-US" altLang="zh-CN" sz="2000" dirty="0">
                <a:solidFill>
                  <a:schemeClr val="bg1"/>
                </a:solidFill>
                <a:latin typeface="思源黑体 CN ExtraLight" panose="020B0200000000000000" charset="-122"/>
                <a:ea typeface="思源黑体 CN ExtraLight" panose="020B0200000000000000" charset="-122"/>
              </a:rPr>
              <a:t>01</a:t>
            </a:r>
            <a:endParaRPr lang="en-US" altLang="zh-CN" sz="2000" dirty="0">
              <a:solidFill>
                <a:schemeClr val="bg1"/>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7197090" y="4179570"/>
            <a:ext cx="4151630" cy="1383665"/>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绘制评价参数曲线。通过对评价参数的曲线分析种我们可以发现在使用了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算法之后，传统的机器学习分类器取得了非常好的效果。</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8" name="矩形 7"/>
          <p:cNvSpPr/>
          <p:nvPr/>
        </p:nvSpPr>
        <p:spPr>
          <a:xfrm>
            <a:off x="6035040" y="4293870"/>
            <a:ext cx="508000" cy="5080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44565" y="4348480"/>
            <a:ext cx="488950" cy="398780"/>
          </a:xfrm>
          <a:prstGeom prst="rect">
            <a:avLst/>
          </a:prstGeom>
          <a:noFill/>
          <a:ln>
            <a:noFill/>
          </a:ln>
        </p:spPr>
        <p:txBody>
          <a:bodyPr wrap="square" rtlCol="0">
            <a:spAutoFit/>
          </a:bodyPr>
          <a:p>
            <a:pPr algn="ctr"/>
            <a:r>
              <a:rPr lang="en-US" altLang="zh-CN" sz="2000" dirty="0">
                <a:solidFill>
                  <a:schemeClr val="bg1"/>
                </a:solidFill>
                <a:latin typeface="思源黑体 CN ExtraLight" panose="020B0200000000000000" charset="-122"/>
                <a:ea typeface="思源黑体 CN ExtraLight" panose="020B0200000000000000" charset="-122"/>
              </a:rPr>
              <a:t>02</a:t>
            </a:r>
            <a:endParaRPr lang="en-US" altLang="zh-CN" sz="2000" dirty="0">
              <a:solidFill>
                <a:schemeClr val="bg1"/>
              </a:solidFill>
              <a:latin typeface="思源黑体 CN ExtraLight" panose="020B0200000000000000" charset="-122"/>
              <a:ea typeface="思源黑体 CN ExtraLight" panose="020B0200000000000000" charset="-122"/>
            </a:endParaRPr>
          </a:p>
        </p:txBody>
      </p:sp>
      <p:pic>
        <p:nvPicPr>
          <p:cNvPr id="2" name="图片 1"/>
          <p:cNvPicPr>
            <a:picLocks noChangeAspect="1"/>
          </p:cNvPicPr>
          <p:nvPr/>
        </p:nvPicPr>
        <p:blipFill>
          <a:blip r:embed="rId2"/>
          <a:stretch>
            <a:fillRect/>
          </a:stretch>
        </p:blipFill>
        <p:spPr>
          <a:xfrm>
            <a:off x="387350" y="1653540"/>
            <a:ext cx="4968240" cy="2446020"/>
          </a:xfrm>
          <a:prstGeom prst="rect">
            <a:avLst/>
          </a:prstGeom>
        </p:spPr>
      </p:pic>
      <p:pic>
        <p:nvPicPr>
          <p:cNvPr id="7" name="图片 6"/>
          <p:cNvPicPr>
            <a:picLocks noChangeAspect="1"/>
          </p:cNvPicPr>
          <p:nvPr/>
        </p:nvPicPr>
        <p:blipFill>
          <a:blip r:embed="rId3"/>
          <a:stretch>
            <a:fillRect/>
          </a:stretch>
        </p:blipFill>
        <p:spPr>
          <a:xfrm>
            <a:off x="387350" y="4179570"/>
            <a:ext cx="4899660" cy="2506980"/>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圆角矩形 1"/>
          <p:cNvSpPr/>
          <p:nvPr/>
        </p:nvSpPr>
        <p:spPr>
          <a:xfrm>
            <a:off x="688975" y="161099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7" name="文本框 6"/>
          <p:cNvSpPr txBox="1"/>
          <p:nvPr/>
        </p:nvSpPr>
        <p:spPr>
          <a:xfrm>
            <a:off x="688975" y="1594485"/>
            <a:ext cx="198691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关于</a:t>
            </a:r>
            <a:r>
              <a:rPr lang="en-US" altLang="zh-CN" sz="1600" spc="200" dirty="0">
                <a:solidFill>
                  <a:schemeClr val="bg1"/>
                </a:solidFill>
                <a:uFillTx/>
                <a:latin typeface="思源黑体 CN ExtraLight" panose="020B0200000000000000" charset="-122"/>
                <a:ea typeface="思源黑体 CN ExtraLight" panose="020B0200000000000000" charset="-122"/>
              </a:rPr>
              <a:t>KLD</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0" name="文本框 19"/>
          <p:cNvSpPr txBox="1"/>
          <p:nvPr/>
        </p:nvSpPr>
        <p:spPr>
          <a:xfrm>
            <a:off x="688975" y="2134235"/>
            <a:ext cx="3934460"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前文中作者提出了使用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对</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算法使用时间进行指导，作者通过对不同</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值的情况下</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F1-Score</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的分布情况解释了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与模型结果成负相关</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18" name="圆角矩形 17"/>
          <p:cNvSpPr/>
          <p:nvPr/>
        </p:nvSpPr>
        <p:spPr>
          <a:xfrm>
            <a:off x="6113145" y="1610995"/>
            <a:ext cx="4086860" cy="304800"/>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19" name="文本框 18"/>
          <p:cNvSpPr txBox="1"/>
          <p:nvPr/>
        </p:nvSpPr>
        <p:spPr>
          <a:xfrm>
            <a:off x="6113780" y="1577975"/>
            <a:ext cx="419544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目标域数据的多少对分类结果的影响</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1" name="文本框 20"/>
          <p:cNvSpPr txBox="1"/>
          <p:nvPr/>
        </p:nvSpPr>
        <p:spPr>
          <a:xfrm>
            <a:off x="6113145" y="2134235"/>
            <a:ext cx="4743450" cy="1383665"/>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通过调整目标域的数据量的大小，最终总结出在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10%</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以上，目标域的数据量多少不会产生很大的影响了</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22" name="直接连接符 21"/>
          <p:cNvCxnSpPr/>
          <p:nvPr/>
        </p:nvCxnSpPr>
        <p:spPr>
          <a:xfrm>
            <a:off x="650240" y="3967480"/>
            <a:ext cx="10718800" cy="0"/>
          </a:xfrm>
          <a:prstGeom prst="line">
            <a:avLst/>
          </a:prstGeom>
          <a:ln w="15875">
            <a:solidFill>
              <a:srgbClr val="3E465A"/>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722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587946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007554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2"/>
          <a:stretch>
            <a:fillRect/>
          </a:stretch>
        </p:blipFill>
        <p:spPr>
          <a:xfrm>
            <a:off x="650240" y="4257040"/>
            <a:ext cx="4579620" cy="1988820"/>
          </a:xfrm>
          <a:prstGeom prst="rect">
            <a:avLst/>
          </a:prstGeom>
        </p:spPr>
      </p:pic>
      <p:pic>
        <p:nvPicPr>
          <p:cNvPr id="4" name="图片 3"/>
          <p:cNvPicPr>
            <a:picLocks noChangeAspect="1"/>
          </p:cNvPicPr>
          <p:nvPr/>
        </p:nvPicPr>
        <p:blipFill>
          <a:blip r:embed="rId3"/>
          <a:stretch>
            <a:fillRect/>
          </a:stretch>
        </p:blipFill>
        <p:spPr>
          <a:xfrm>
            <a:off x="514985" y="4152265"/>
            <a:ext cx="3427730" cy="2506345"/>
          </a:xfrm>
          <a:prstGeom prst="rect">
            <a:avLst/>
          </a:prstGeom>
        </p:spPr>
      </p:pic>
      <p:pic>
        <p:nvPicPr>
          <p:cNvPr id="5" name="图片 4"/>
          <p:cNvPicPr>
            <a:picLocks noChangeAspect="1"/>
          </p:cNvPicPr>
          <p:nvPr/>
        </p:nvPicPr>
        <p:blipFill>
          <a:blip r:embed="rId4"/>
          <a:stretch>
            <a:fillRect/>
          </a:stretch>
        </p:blipFill>
        <p:spPr>
          <a:xfrm>
            <a:off x="6860540" y="4084320"/>
            <a:ext cx="3816350" cy="283464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圆角矩形 1"/>
          <p:cNvSpPr/>
          <p:nvPr/>
        </p:nvSpPr>
        <p:spPr>
          <a:xfrm>
            <a:off x="688975" y="161099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7" name="文本框 6"/>
          <p:cNvSpPr txBox="1"/>
          <p:nvPr/>
        </p:nvSpPr>
        <p:spPr>
          <a:xfrm>
            <a:off x="688975" y="1594485"/>
            <a:ext cx="198691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关于迭代次数</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0" name="文本框 19"/>
          <p:cNvSpPr txBox="1"/>
          <p:nvPr/>
        </p:nvSpPr>
        <p:spPr>
          <a:xfrm>
            <a:off x="688975" y="2134235"/>
            <a:ext cx="5043805"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之前在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的算法介绍中我们发现，究竟需要进行多少次迭代才能达到一个比较好的效果呢，文中作者告诉我们在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22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次这个迭代次数之后，准确率并不会有明显的上升了因此选择</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22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作为我们的迭代次数。</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18" name="圆角矩形 17"/>
          <p:cNvSpPr/>
          <p:nvPr/>
        </p:nvSpPr>
        <p:spPr>
          <a:xfrm>
            <a:off x="6113145" y="1610995"/>
            <a:ext cx="2721610" cy="304800"/>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19" name="文本框 18"/>
          <p:cNvSpPr txBox="1"/>
          <p:nvPr/>
        </p:nvSpPr>
        <p:spPr>
          <a:xfrm>
            <a:off x="6113780" y="1577975"/>
            <a:ext cx="2865755" cy="337185"/>
          </a:xfrm>
          <a:prstGeom prst="rect">
            <a:avLst/>
          </a:prstGeom>
          <a:noFill/>
        </p:spPr>
        <p:txBody>
          <a:bodyPr wrap="square" rtlCol="0">
            <a:spAutoFit/>
          </a:bodyPr>
          <a:p>
            <a:pPr algn="l"/>
            <a:r>
              <a:rPr lang="en-US" altLang="zh-CN" sz="1600" spc="200" dirty="0">
                <a:solidFill>
                  <a:schemeClr val="bg1"/>
                </a:solidFill>
                <a:uFillTx/>
                <a:latin typeface="思源黑体 CN ExtraLight" panose="020B0200000000000000" charset="-122"/>
                <a:ea typeface="思源黑体 CN ExtraLight" panose="020B0200000000000000" charset="-122"/>
              </a:rPr>
              <a:t>IMDA</a:t>
            </a:r>
            <a:r>
              <a:rPr lang="zh-CN" altLang="en-US" sz="1600" spc="200" dirty="0">
                <a:solidFill>
                  <a:schemeClr val="bg1"/>
                </a:solidFill>
                <a:uFillTx/>
                <a:latin typeface="思源黑体 CN ExtraLight" panose="020B0200000000000000" charset="-122"/>
                <a:ea typeface="思源黑体 CN ExtraLight" panose="020B0200000000000000" charset="-122"/>
              </a:rPr>
              <a:t>算法的正确性验证</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1" name="文本框 20"/>
          <p:cNvSpPr txBox="1"/>
          <p:nvPr/>
        </p:nvSpPr>
        <p:spPr>
          <a:xfrm>
            <a:off x="6113145" y="2134235"/>
            <a:ext cx="5255895"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之前作者在前文中提出了使用自己设置的</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IMDA</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算法针对磁盘的好坏进行分类，为了进一步验证自己的算法的正确性，作者分别对一个参数不合格，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1/3</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2/3</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参数不合格的判断方法进行了测试。</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22" name="直接连接符 21"/>
          <p:cNvCxnSpPr/>
          <p:nvPr/>
        </p:nvCxnSpPr>
        <p:spPr>
          <a:xfrm>
            <a:off x="650240" y="3967480"/>
            <a:ext cx="10718800" cy="0"/>
          </a:xfrm>
          <a:prstGeom prst="line">
            <a:avLst/>
          </a:prstGeom>
          <a:ln w="15875">
            <a:solidFill>
              <a:srgbClr val="3E465A"/>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722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587946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007554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770255" y="3967480"/>
            <a:ext cx="3618865" cy="2759075"/>
          </a:xfrm>
          <a:prstGeom prst="rect">
            <a:avLst/>
          </a:prstGeom>
        </p:spPr>
      </p:pic>
      <p:pic>
        <p:nvPicPr>
          <p:cNvPr id="8" name="图片 7"/>
          <p:cNvPicPr>
            <a:picLocks noChangeAspect="1"/>
          </p:cNvPicPr>
          <p:nvPr/>
        </p:nvPicPr>
        <p:blipFill>
          <a:blip r:embed="rId3"/>
          <a:stretch>
            <a:fillRect/>
          </a:stretch>
        </p:blipFill>
        <p:spPr>
          <a:xfrm>
            <a:off x="5874385" y="4868545"/>
            <a:ext cx="5494655" cy="95694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1238250" y="2404110"/>
            <a:ext cx="10240010" cy="1014730"/>
          </a:xfrm>
          <a:prstGeom prst="rect">
            <a:avLst/>
          </a:prstGeom>
          <a:noFill/>
        </p:spPr>
        <p:txBody>
          <a:bodyPr wrap="square" rtlCol="0">
            <a:spAutoFit/>
          </a:bodyPr>
          <a:p>
            <a:pPr algn="ctr"/>
            <a:r>
              <a:rPr lang="en-US" altLang="zh-CN"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Linux</a:t>
            </a:r>
            <a:r>
              <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学习以及</a:t>
            </a:r>
            <a:r>
              <a:rPr lang="en-US" altLang="zh-CN"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cachelab</a:t>
            </a:r>
            <a:endParaRPr lang="en-US" altLang="zh-CN"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研究总结和展望</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 name="矩形 2"/>
          <p:cNvSpPr/>
          <p:nvPr/>
        </p:nvSpPr>
        <p:spPr>
          <a:xfrm>
            <a:off x="0" y="1651000"/>
            <a:ext cx="568960" cy="362712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5300" y="165110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913765" y="2410460"/>
            <a:ext cx="5994400" cy="2676525"/>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本文建立了一个基于</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算法的模型，解决了在大型数据中心的磁盘故障预测准确率不高的问题，重点针对少量磁盘数据量不足导致的传统机器学习算法效果很差的问题进行了优化。达到了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96%</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的预警率，并且只有</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0.5%</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的误报率。极大的帮助数据中心减少了因磁盘损坏导致的数据丢失，能够产生极大的经济效益。</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8" name="矩形 7"/>
          <p:cNvSpPr/>
          <p:nvPr/>
        </p:nvSpPr>
        <p:spPr>
          <a:xfrm>
            <a:off x="9560560" y="0"/>
            <a:ext cx="2631440" cy="6858635"/>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pexels-cottonbro-3944427"/>
          <p:cNvPicPr>
            <a:picLocks noChangeAspect="1"/>
          </p:cNvPicPr>
          <p:nvPr/>
        </p:nvPicPr>
        <p:blipFill>
          <a:blip r:embed="rId2"/>
          <a:stretch>
            <a:fillRect/>
          </a:stretch>
        </p:blipFill>
        <p:spPr>
          <a:xfrm>
            <a:off x="7694930" y="1250315"/>
            <a:ext cx="2952115" cy="4429125"/>
          </a:xfrm>
          <a:prstGeom prst="rect">
            <a:avLst/>
          </a:prstGeom>
          <a:effectLst>
            <a:innerShdw blurRad="114300">
              <a:prstClr val="black"/>
            </a:innerShdw>
          </a:effectLst>
        </p:spPr>
      </p:pic>
      <p:sp>
        <p:nvSpPr>
          <p:cNvPr id="15" name="矩形 14"/>
          <p:cNvSpPr/>
          <p:nvPr/>
        </p:nvSpPr>
        <p:spPr>
          <a:xfrm>
            <a:off x="7694930" y="2297430"/>
            <a:ext cx="2952115" cy="24828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7626294" y="3032228"/>
            <a:ext cx="3089387" cy="398780"/>
          </a:xfrm>
          <a:prstGeom prst="rect">
            <a:avLst/>
          </a:prstGeom>
          <a:noFill/>
          <a:ln>
            <a:noFill/>
          </a:ln>
        </p:spPr>
        <p:txBody>
          <a:bodyPr wrap="square" rtlCol="0">
            <a:spAutoFit/>
          </a:bodyPr>
          <a:p>
            <a:pPr algn="ctr"/>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3" name="文本框 32"/>
          <p:cNvSpPr txBox="1"/>
          <p:nvPr/>
        </p:nvSpPr>
        <p:spPr>
          <a:xfrm>
            <a:off x="7731760" y="3589655"/>
            <a:ext cx="2878455" cy="460375"/>
          </a:xfrm>
          <a:prstGeom prst="rect">
            <a:avLst/>
          </a:prstGeom>
          <a:noFill/>
          <a:ln>
            <a:noFill/>
          </a:ln>
        </p:spPr>
        <p:txBody>
          <a:bodyPr wrap="square" rtlCol="0">
            <a:spAutoFit/>
          </a:bodyPr>
          <a:p>
            <a:pPr algn="ctr"/>
            <a:r>
              <a:rPr lang="zh-CN" altLang="en-US" sz="1200" spc="200" dirty="0">
                <a:solidFill>
                  <a:schemeClr val="tx1">
                    <a:lumMod val="95000"/>
                    <a:lumOff val="5000"/>
                  </a:schemeClr>
                </a:solidFill>
                <a:uFillTx/>
                <a:latin typeface="思源黑体 CN Light" panose="020B0300000000000000" charset="-122"/>
                <a:ea typeface="思源黑体 CN Light" panose="020B0300000000000000" charset="-122"/>
                <a:sym typeface="+mn-ea"/>
              </a:rPr>
              <a:t>Summary and prospect of the research</a:t>
            </a:r>
            <a:endParaRPr lang="zh-CN" altLang="en-US" sz="1200" spc="200" dirty="0">
              <a:solidFill>
                <a:schemeClr val="tx1">
                  <a:lumMod val="95000"/>
                  <a:lumOff val="5000"/>
                </a:schemeClr>
              </a:solidFill>
              <a:uFillTx/>
              <a:latin typeface="思源黑体 CN Light" panose="020B0300000000000000" charset="-122"/>
              <a:ea typeface="思源黑体 CN Light" panose="020B0300000000000000" charset="-122"/>
            </a:endParaRPr>
          </a:p>
        </p:txBody>
      </p:sp>
      <p:cxnSp>
        <p:nvCxnSpPr>
          <p:cNvPr id="45" name="直接连接符 44"/>
          <p:cNvCxnSpPr/>
          <p:nvPr/>
        </p:nvCxnSpPr>
        <p:spPr>
          <a:xfrm rot="16200000" flipH="1">
            <a:off x="2344595" y="1079960"/>
            <a:ext cx="9525" cy="2520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205" y="1228725"/>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2951" y="2302510"/>
            <a:ext cx="8168005" cy="1198880"/>
          </a:xfrm>
          <a:prstGeom prst="rect">
            <a:avLst/>
          </a:prstGeom>
          <a:noFill/>
        </p:spPr>
        <p:txBody>
          <a:bodyPr wrap="square" rtlCol="0">
            <a:spAutoFit/>
          </a:bodyPr>
          <a:p>
            <a:pPr algn="ctr"/>
            <a:r>
              <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rPr>
              <a:t>感谢您的观看</a:t>
            </a:r>
            <a:endPar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总结</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 name="矩形 2"/>
          <p:cNvSpPr/>
          <p:nvPr/>
        </p:nvSpPr>
        <p:spPr>
          <a:xfrm>
            <a:off x="0" y="1651000"/>
            <a:ext cx="568960" cy="362712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5300" y="165110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总结</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913765" y="2344420"/>
            <a:ext cx="5994400" cy="2676525"/>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这一段时间的学习，我主要是按照老师所给的学习资源进行学习</a:t>
            </a:r>
            <a:br>
              <a:rPr lang="zh-CN" altLang="en-US" sz="1400" spc="200" dirty="0">
                <a:solidFill>
                  <a:schemeClr val="tx1"/>
                </a:solidFill>
                <a:uFillTx/>
                <a:latin typeface="思源黑体 CN ExtraLight" panose="020B0200000000000000" charset="-122"/>
                <a:ea typeface="思源黑体 CN ExtraLight" panose="020B0200000000000000" charset="-122"/>
                <a:sym typeface="+mn-ea"/>
              </a:rPr>
            </a:b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印象比较深的有：</a:t>
            </a:r>
            <a:br>
              <a:rPr lang="zh-CN" altLang="en-US" sz="1400" spc="200" dirty="0">
                <a:solidFill>
                  <a:schemeClr val="tx1"/>
                </a:solidFill>
                <a:uFillTx/>
                <a:latin typeface="思源黑体 CN ExtraLight" panose="020B0200000000000000" charset="-122"/>
                <a:ea typeface="思源黑体 CN ExtraLight" panose="020B0200000000000000" charset="-122"/>
                <a:sym typeface="+mn-ea"/>
              </a:rPr>
            </a:b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1.</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linux基本的操作</a:t>
            </a:r>
            <a:br>
              <a:rPr lang="zh-CN" altLang="en-US" sz="1400" spc="200" dirty="0">
                <a:solidFill>
                  <a:schemeClr val="tx1"/>
                </a:solidFill>
                <a:uFillTx/>
                <a:latin typeface="思源黑体 CN ExtraLight" panose="020B0200000000000000" charset="-122"/>
                <a:ea typeface="思源黑体 CN ExtraLight" panose="020B0200000000000000" charset="-122"/>
                <a:sym typeface="+mn-ea"/>
              </a:rPr>
            </a:b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2.</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在命令行下进行调试</a:t>
            </a:r>
            <a:br>
              <a:rPr lang="zh-CN" altLang="en-US" sz="1400" spc="200" dirty="0">
                <a:solidFill>
                  <a:schemeClr val="tx1"/>
                </a:solidFill>
                <a:uFillTx/>
                <a:latin typeface="思源黑体 CN ExtraLight" panose="020B0200000000000000" charset="-122"/>
                <a:ea typeface="思源黑体 CN ExtraLight" panose="020B0200000000000000" charset="-122"/>
                <a:sym typeface="+mn-ea"/>
              </a:rPr>
            </a:b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3.</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git的使用</a:t>
            </a:r>
            <a:br>
              <a:rPr lang="zh-CN" altLang="en-US" sz="1400" spc="200" dirty="0">
                <a:solidFill>
                  <a:schemeClr val="tx1"/>
                </a:solidFill>
                <a:uFillTx/>
                <a:latin typeface="思源黑体 CN ExtraLight" panose="020B0200000000000000" charset="-122"/>
                <a:ea typeface="思源黑体 CN ExtraLight" panose="020B0200000000000000" charset="-122"/>
                <a:sym typeface="+mn-ea"/>
              </a:rPr>
            </a:b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4.</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makefile文件和shell脚本编写。</a:t>
            </a:r>
            <a:endParaRPr lang="zh-CN" altLang="en-US" sz="1400" spc="200" dirty="0">
              <a:solidFill>
                <a:schemeClr val="tx1"/>
              </a:solidFill>
              <a:uFillTx/>
              <a:latin typeface="思源黑体 CN ExtraLight" panose="020B0200000000000000" charset="-122"/>
              <a:ea typeface="思源黑体 CN ExtraLight" panose="020B0200000000000000" charset="-122"/>
              <a:sym typeface="+mn-ea"/>
            </a:endParaRPr>
          </a:p>
        </p:txBody>
      </p:sp>
      <p:sp>
        <p:nvSpPr>
          <p:cNvPr id="8" name="矩形 7"/>
          <p:cNvSpPr/>
          <p:nvPr/>
        </p:nvSpPr>
        <p:spPr>
          <a:xfrm>
            <a:off x="9560560" y="0"/>
            <a:ext cx="2631440" cy="6858635"/>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p:nvPr/>
        </p:nvCxnSpPr>
        <p:spPr>
          <a:xfrm rot="16200000" flipH="1">
            <a:off x="2344595" y="1079960"/>
            <a:ext cx="9525" cy="2520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en-US" altLang="zh-CN"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CS229</a:t>
            </a:r>
            <a:r>
              <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网课学习</a:t>
            </a:r>
            <a:endPar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总结</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 name="矩形 2"/>
          <p:cNvSpPr/>
          <p:nvPr/>
        </p:nvSpPr>
        <p:spPr>
          <a:xfrm>
            <a:off x="0" y="1651000"/>
            <a:ext cx="568960" cy="362712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5300" y="165110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总结</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913765" y="2344420"/>
            <a:ext cx="5994400" cy="224536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在</a:t>
            </a: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b</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站上学习</a:t>
            </a:r>
            <a:r>
              <a:rPr lang="en-US" altLang="zh-CN" sz="1400" spc="200" dirty="0">
                <a:solidFill>
                  <a:schemeClr val="tx1"/>
                </a:solidFill>
                <a:uFillTx/>
                <a:latin typeface="思源黑体 CN ExtraLight" panose="020B0200000000000000" charset="-122"/>
                <a:ea typeface="思源黑体 CN ExtraLight" panose="020B0200000000000000" charset="-122"/>
                <a:sym typeface="+mn-ea"/>
              </a:rPr>
              <a:t>CS229 </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的网课，这门课程的重点是机器学习算法以及数学推导，对于数学的要求比较高，需要重新复习一下概率论和线性代数的</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知识。</a:t>
            </a:r>
            <a:endParaRPr lang="zh-CN" altLang="en-US" sz="1400" spc="200" dirty="0">
              <a:solidFill>
                <a:schemeClr val="tx1"/>
              </a:solidFill>
              <a:uFillTx/>
              <a:latin typeface="思源黑体 CN ExtraLight" panose="020B0200000000000000" charset="-122"/>
              <a:ea typeface="思源黑体 CN ExtraLight" panose="020B0200000000000000" charset="-122"/>
              <a:sym typeface="+mn-ea"/>
            </a:endParaRPr>
          </a:p>
          <a:p>
            <a:pPr indent="0" algn="l" fontAlgn="auto">
              <a:lnSpc>
                <a:spcPct val="200000"/>
              </a:lnSpc>
              <a:buFont typeface="+mj-lt"/>
              <a:buNone/>
            </a:pP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学习过程中需要在听完一节课之后不看笔记重新把数学推导自己再重新推一遍，对数学能力以及算法的理解会有更深刻的</a:t>
            </a:r>
            <a:r>
              <a:rPr lang="zh-CN" altLang="en-US" sz="1400" spc="200" dirty="0">
                <a:solidFill>
                  <a:schemeClr val="tx1"/>
                </a:solidFill>
                <a:uFillTx/>
                <a:latin typeface="思源黑体 CN ExtraLight" panose="020B0200000000000000" charset="-122"/>
                <a:ea typeface="思源黑体 CN ExtraLight" panose="020B0200000000000000" charset="-122"/>
                <a:sym typeface="+mn-ea"/>
              </a:rPr>
              <a:t>认识。</a:t>
            </a:r>
            <a:endParaRPr lang="zh-CN" altLang="en-US" sz="1400" spc="200" dirty="0">
              <a:solidFill>
                <a:schemeClr val="tx1"/>
              </a:solidFill>
              <a:uFillTx/>
              <a:latin typeface="思源黑体 CN ExtraLight" panose="020B0200000000000000" charset="-122"/>
              <a:ea typeface="思源黑体 CN ExtraLight" panose="020B0200000000000000" charset="-122"/>
              <a:sym typeface="+mn-ea"/>
            </a:endParaRPr>
          </a:p>
        </p:txBody>
      </p:sp>
      <p:sp>
        <p:nvSpPr>
          <p:cNvPr id="8" name="矩形 7"/>
          <p:cNvSpPr/>
          <p:nvPr/>
        </p:nvSpPr>
        <p:spPr>
          <a:xfrm>
            <a:off x="9560560" y="0"/>
            <a:ext cx="2631440" cy="6858635"/>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p:nvPr/>
        </p:nvCxnSpPr>
        <p:spPr>
          <a:xfrm rot="16200000" flipH="1">
            <a:off x="2344595" y="1079960"/>
            <a:ext cx="9525" cy="2520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3586" y="2414270"/>
            <a:ext cx="8168005" cy="1014730"/>
          </a:xfrm>
          <a:prstGeom prst="rect">
            <a:avLst/>
          </a:prstGeom>
          <a:noFill/>
        </p:spPr>
        <p:txBody>
          <a:bodyPr wrap="square" rtlCol="0">
            <a:spAutoFit/>
          </a:bodyPr>
          <a:p>
            <a:pPr algn="ctr"/>
            <a:r>
              <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论文</a:t>
            </a:r>
            <a:r>
              <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rPr>
              <a:t>学习讲解</a:t>
            </a:r>
            <a:endPar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763520" y="699135"/>
            <a:ext cx="6979920" cy="645160"/>
          </a:xfrm>
          <a:prstGeom prst="rect">
            <a:avLst/>
          </a:prstGeom>
          <a:noFill/>
        </p:spPr>
        <p:txBody>
          <a:bodyPr wrap="square" rtlCol="0">
            <a:spAutoFit/>
          </a:bodyPr>
          <a:p>
            <a:r>
              <a:rPr lang="zh-CN" altLang="en-US" b="1"/>
              <a:t>Transfer Learning based Failure Prediction for Minority Disks in Large Data Centers of Heterogeneous Disk Systems</a:t>
            </a:r>
            <a:endParaRPr lang="zh-CN" altLang="en-US" b="1"/>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lumMod val="95000"/>
                  <a:lumOff val="5000"/>
                </a:schemeClr>
              </a:solidFill>
            </a:endParaRPr>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sp>
        <p:nvSpPr>
          <p:cNvPr id="8" name="文本框 7"/>
          <p:cNvSpPr txBox="1"/>
          <p:nvPr/>
        </p:nvSpPr>
        <p:spPr>
          <a:xfrm>
            <a:off x="1092835" y="503555"/>
            <a:ext cx="2616200" cy="521970"/>
          </a:xfrm>
          <a:prstGeom prst="rect">
            <a:avLst/>
          </a:prstGeom>
          <a:noFill/>
        </p:spPr>
        <p:txBody>
          <a:bodyPr wrap="square" rtlCol="0">
            <a:spAutoFit/>
          </a:bodyPr>
          <a:p>
            <a:pPr algn="l"/>
            <a:r>
              <a:rPr lang="en-US" altLang="zh-CN" sz="2800" spc="300" dirty="0">
                <a:solidFill>
                  <a:schemeClr val="tx1">
                    <a:lumMod val="95000"/>
                    <a:lumOff val="5000"/>
                  </a:schemeClr>
                </a:solidFill>
                <a:effectLst/>
                <a:uFillTx/>
                <a:latin typeface="思源黑体 CN Medium" panose="020B0600000000000000" charset="-122"/>
                <a:ea typeface="思源黑体 CN Medium" panose="020B0600000000000000" charset="-122"/>
              </a:rPr>
              <a:t>Contents</a:t>
            </a:r>
            <a:endParaRPr lang="en-US" altLang="zh-CN" sz="2800" spc="300" dirty="0">
              <a:solidFill>
                <a:schemeClr val="tx1">
                  <a:lumMod val="95000"/>
                  <a:lumOff val="5000"/>
                </a:schemeClr>
              </a:solidFill>
              <a:effectLst/>
              <a:uFillTx/>
              <a:latin typeface="思源黑体 CN Medium" panose="020B0600000000000000" charset="-122"/>
              <a:ea typeface="思源黑体 CN Medium" panose="020B0600000000000000" charset="-122"/>
            </a:endParaRPr>
          </a:p>
        </p:txBody>
      </p:sp>
      <p:sp>
        <p:nvSpPr>
          <p:cNvPr id="10" name="文本框 9"/>
          <p:cNvSpPr txBox="1"/>
          <p:nvPr/>
        </p:nvSpPr>
        <p:spPr>
          <a:xfrm>
            <a:off x="1700470" y="210131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研究背景及意义</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6976050" y="210131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研究过程与方法</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2" name="文本框 1"/>
          <p:cNvSpPr txBox="1"/>
          <p:nvPr/>
        </p:nvSpPr>
        <p:spPr>
          <a:xfrm>
            <a:off x="1700470" y="395043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研究所得结论</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19" name="文本框 18"/>
          <p:cNvSpPr txBox="1"/>
          <p:nvPr/>
        </p:nvSpPr>
        <p:spPr>
          <a:xfrm>
            <a:off x="6976050" y="398218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研究总结和展望</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4" name="双大括号 3"/>
          <p:cNvSpPr/>
          <p:nvPr/>
        </p:nvSpPr>
        <p:spPr>
          <a:xfrm>
            <a:off x="1161415" y="2022475"/>
            <a:ext cx="4093845"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双大括号 4"/>
          <p:cNvSpPr/>
          <p:nvPr/>
        </p:nvSpPr>
        <p:spPr>
          <a:xfrm>
            <a:off x="1161415" y="3881755"/>
            <a:ext cx="4093845"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双大括号 5"/>
          <p:cNvSpPr/>
          <p:nvPr/>
        </p:nvSpPr>
        <p:spPr>
          <a:xfrm>
            <a:off x="6536055" y="3881755"/>
            <a:ext cx="4337050"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双大括号 6"/>
          <p:cNvSpPr/>
          <p:nvPr/>
        </p:nvSpPr>
        <p:spPr>
          <a:xfrm>
            <a:off x="6536055" y="2032635"/>
            <a:ext cx="4337050"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653415" cy="65341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研究背景及意义</a:t>
            </a:r>
            <a:endPar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研究背景及意义</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pic>
        <p:nvPicPr>
          <p:cNvPr id="2" name="图片 1" descr="pexels-burst-374899"/>
          <p:cNvPicPr>
            <a:picLocks noChangeAspect="1"/>
          </p:cNvPicPr>
          <p:nvPr/>
        </p:nvPicPr>
        <p:blipFill>
          <a:blip r:embed="rId2"/>
          <a:srcRect t="7813" b="7813"/>
          <a:stretch>
            <a:fillRect/>
          </a:stretch>
        </p:blipFill>
        <p:spPr>
          <a:xfrm>
            <a:off x="6633845" y="1370330"/>
            <a:ext cx="4552315" cy="2560955"/>
          </a:xfrm>
          <a:prstGeom prst="rect">
            <a:avLst/>
          </a:prstGeom>
        </p:spPr>
      </p:pic>
      <p:sp>
        <p:nvSpPr>
          <p:cNvPr id="3" name="矩形 2"/>
          <p:cNvSpPr/>
          <p:nvPr/>
        </p:nvSpPr>
        <p:spPr>
          <a:xfrm>
            <a:off x="6634480" y="1370330"/>
            <a:ext cx="4551680" cy="2560955"/>
          </a:xfrm>
          <a:prstGeom prst="rect">
            <a:avLst/>
          </a:prstGeom>
          <a:solidFill>
            <a:srgbClr val="3E465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128841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7284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现状</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cxnSp>
        <p:nvCxnSpPr>
          <p:cNvPr id="18" name="直接连接符 17"/>
          <p:cNvCxnSpPr/>
          <p:nvPr/>
        </p:nvCxnSpPr>
        <p:spPr>
          <a:xfrm flipH="1">
            <a:off x="3982720" y="466852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6290" y="4948555"/>
            <a:ext cx="2740025" cy="1383665"/>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数据中心拥有大量磁盘，一旦发生磁盘故障，会导致数据丢失甚至</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无法恢复。</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6" name="圆角矩形 5"/>
          <p:cNvSpPr/>
          <p:nvPr/>
        </p:nvSpPr>
        <p:spPr>
          <a:xfrm>
            <a:off x="517969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06412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背景及意义</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8" name="文本框 7"/>
          <p:cNvSpPr txBox="1"/>
          <p:nvPr/>
        </p:nvSpPr>
        <p:spPr>
          <a:xfrm>
            <a:off x="4687570" y="4948555"/>
            <a:ext cx="2740025" cy="1383665"/>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数据中心的磁盘代数更迭，会出现少数磁盘，导致传统的</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ML</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预测方法可靠性不足。</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11" name="直接连接符 10"/>
          <p:cNvCxnSpPr/>
          <p:nvPr/>
        </p:nvCxnSpPr>
        <p:spPr>
          <a:xfrm flipH="1">
            <a:off x="7975600" y="466852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517969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5064125" y="439229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难点</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16" name="圆角矩形 15"/>
          <p:cNvSpPr/>
          <p:nvPr/>
        </p:nvSpPr>
        <p:spPr>
          <a:xfrm>
            <a:off x="897953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886396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意义及作用</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19" name="文本框 18"/>
          <p:cNvSpPr txBox="1"/>
          <p:nvPr/>
        </p:nvSpPr>
        <p:spPr>
          <a:xfrm>
            <a:off x="8487410" y="4948555"/>
            <a:ext cx="2740025" cy="1814830"/>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通过提高对磁盘故障预测的准确率，从而很大程度上减少因为磁盘故障导致的数据丢失。</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26" name="文本框 25"/>
          <p:cNvSpPr txBox="1"/>
          <p:nvPr/>
        </p:nvSpPr>
        <p:spPr>
          <a:xfrm>
            <a:off x="8117728" y="1604113"/>
            <a:ext cx="3089387" cy="398780"/>
          </a:xfrm>
          <a:prstGeom prst="rect">
            <a:avLst/>
          </a:prstGeom>
          <a:noFill/>
          <a:ln>
            <a:noFill/>
          </a:ln>
        </p:spPr>
        <p:txBody>
          <a:bodyPr wrap="square" rtlCol="0">
            <a:spAutoFit/>
          </a:bodyPr>
          <a:p>
            <a:pPr algn="r"/>
            <a:r>
              <a:rPr lang="zh-CN" altLang="en-US" sz="2000" dirty="0">
                <a:solidFill>
                  <a:schemeClr val="bg1"/>
                </a:solidFill>
                <a:latin typeface="思源黑体 CN ExtraLight" panose="020B0200000000000000" charset="-122"/>
                <a:ea typeface="思源黑体 CN ExtraLight" panose="020B0200000000000000" charset="-122"/>
              </a:rPr>
              <a:t>研究背景及意义</a:t>
            </a:r>
            <a:endParaRPr lang="zh-CN" altLang="en-US" sz="2000" dirty="0">
              <a:solidFill>
                <a:schemeClr val="bg1"/>
              </a:solidFill>
              <a:latin typeface="思源黑体 CN ExtraLight" panose="020B0200000000000000" charset="-122"/>
              <a:ea typeface="思源黑体 CN ExtraLight" panose="020B0200000000000000" charset="-122"/>
            </a:endParaRPr>
          </a:p>
        </p:txBody>
      </p:sp>
      <p:sp>
        <p:nvSpPr>
          <p:cNvPr id="27" name="文本框 26"/>
          <p:cNvSpPr txBox="1"/>
          <p:nvPr/>
        </p:nvSpPr>
        <p:spPr>
          <a:xfrm>
            <a:off x="8328660" y="2161540"/>
            <a:ext cx="2878455" cy="460375"/>
          </a:xfrm>
          <a:prstGeom prst="rect">
            <a:avLst/>
          </a:prstGeom>
          <a:noFill/>
          <a:ln>
            <a:noFill/>
          </a:ln>
        </p:spPr>
        <p:txBody>
          <a:bodyPr wrap="square" rtlCol="0">
            <a:spAutoFit/>
          </a:bodyPr>
          <a:p>
            <a:pPr algn="r"/>
            <a:r>
              <a:rPr lang="zh-CN" altLang="en-US" sz="1200" spc="200" dirty="0">
                <a:solidFill>
                  <a:schemeClr val="bg1"/>
                </a:solidFill>
                <a:uFillTx/>
                <a:latin typeface="思源黑体 CN Light" panose="020B0300000000000000" charset="-122"/>
                <a:ea typeface="思源黑体 CN Light" panose="020B0300000000000000" charset="-122"/>
              </a:rPr>
              <a:t>Research background and significance</a:t>
            </a:r>
            <a:endParaRPr lang="zh-CN" altLang="en-US" sz="1200" spc="200" dirty="0">
              <a:solidFill>
                <a:schemeClr val="bg1"/>
              </a:solidFill>
              <a:uFillTx/>
              <a:latin typeface="思源黑体 CN Light" panose="020B0300000000000000" charset="-122"/>
              <a:ea typeface="思源黑体 CN Light" panose="020B0300000000000000" charset="-122"/>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2068</Words>
  <Application>WPS 演示</Application>
  <PresentationFormat>宽屏</PresentationFormat>
  <Paragraphs>139</Paragraphs>
  <Slides>22</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宋体</vt:lpstr>
      <vt:lpstr>Wingdings</vt:lpstr>
      <vt:lpstr>微软雅黑</vt:lpstr>
      <vt:lpstr>Wingdings</vt:lpstr>
      <vt:lpstr>思源黑体 CN Normal</vt:lpstr>
      <vt:lpstr>黑体</vt:lpstr>
      <vt:lpstr>思源黑体 CN Light</vt:lpstr>
      <vt:lpstr>思源黑体 CN Medium</vt:lpstr>
      <vt:lpstr>思源黑体 CN Regular</vt:lpstr>
      <vt:lpstr>思源黑体 CN ExtraLight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s...s</cp:lastModifiedBy>
  <cp:revision>218</cp:revision>
  <dcterms:created xsi:type="dcterms:W3CDTF">2019-06-19T02:08:00Z</dcterms:created>
  <dcterms:modified xsi:type="dcterms:W3CDTF">2021-09-09T01:33:22Z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KSOTemplateUUID">
    <vt:lpwstr>v1.0_mb_Va1BWePPHz+7vo67FmZ1iQ==</vt:lpwstr>
  </property>
  <property fmtid="{D5CDD505-2E9C-101B-9397-08002B2CF9AE}" pid="4" name="ICV">
    <vt:lpwstr>8C6DDA54AD264E1F8C95D67CF9C13D67</vt:lpwstr>
  </property>
</Properties>
</file>